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67" r:id="rId3"/>
  </p:sldMasterIdLst>
  <p:notesMasterIdLst>
    <p:notesMasterId r:id="rId18"/>
  </p:notesMasterIdLst>
  <p:handoutMasterIdLst>
    <p:handoutMasterId r:id="rId19"/>
  </p:handoutMasterIdLst>
  <p:sldIdLst>
    <p:sldId id="260" r:id="rId4"/>
    <p:sldId id="262" r:id="rId5"/>
    <p:sldId id="278" r:id="rId6"/>
    <p:sldId id="279" r:id="rId7"/>
    <p:sldId id="280" r:id="rId8"/>
    <p:sldId id="281" r:id="rId9"/>
    <p:sldId id="282" r:id="rId10"/>
    <p:sldId id="283" r:id="rId11"/>
    <p:sldId id="284" r:id="rId12"/>
    <p:sldId id="285" r:id="rId13"/>
    <p:sldId id="286" r:id="rId14"/>
    <p:sldId id="287" r:id="rId15"/>
    <p:sldId id="288" r:id="rId16"/>
    <p:sldId id="29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35">
          <p15:clr>
            <a:srgbClr val="A4A3A4"/>
          </p15:clr>
        </p15:guide>
        <p15:guide id="2" pos="5459">
          <p15:clr>
            <a:srgbClr val="A4A3A4"/>
          </p15:clr>
        </p15:guide>
        <p15:guide id="3" pos="288">
          <p15:clr>
            <a:srgbClr val="A4A3A4"/>
          </p15:clr>
        </p15:guide>
        <p15:guide id="4" pos="5718">
          <p15:clr>
            <a:srgbClr val="A4A3A4"/>
          </p15:clr>
        </p15:guide>
        <p15:guide id="5" pos="3745">
          <p15:clr>
            <a:srgbClr val="A4A3A4"/>
          </p15:clr>
        </p15:guide>
        <p15:guide id="6" pos="201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mith" initials="JS" lastIdx="1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6633"/>
    <a:srgbClr val="0066FF"/>
    <a:srgbClr val="FF3300"/>
    <a:srgbClr val="FC0006"/>
    <a:srgbClr val="BE0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2" autoAdjust="0"/>
    <p:restoredTop sz="94647"/>
  </p:normalViewPr>
  <p:slideViewPr>
    <p:cSldViewPr snapToGrid="0" snapToObjects="1">
      <p:cViewPr>
        <p:scale>
          <a:sx n="96" d="100"/>
          <a:sy n="96" d="100"/>
        </p:scale>
        <p:origin x="-156" y="-366"/>
      </p:cViewPr>
      <p:guideLst>
        <p:guide orient="horz" pos="1235"/>
        <p:guide pos="5459"/>
        <p:guide pos="288"/>
        <p:guide pos="5718"/>
        <p:guide pos="3745"/>
        <p:guide pos="20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C39817-9369-9B4F-B1D9-E5CF6CC94703}" type="datetimeFigureOut">
              <a:rPr lang="en-US" smtClean="0"/>
              <a:t>3/9/2017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DB26C7-C8AE-3245-BA32-D778E8A3F02E}" type="slidenum">
              <a:rPr lang="en-US" smtClean="0"/>
              <a:t>‹#›</a:t>
            </a:fld>
            <a:endParaRPr lang="en-US" dirty="0"/>
          </a:p>
        </p:txBody>
      </p:sp>
    </p:spTree>
    <p:extLst>
      <p:ext uri="{BB962C8B-B14F-4D97-AF65-F5344CB8AC3E}">
        <p14:creationId xmlns:p14="http://schemas.microsoft.com/office/powerpoint/2010/main" val="246737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5C9B-CDB9-194C-82C6-102C79BF2437}" type="datetimeFigureOut">
              <a:rPr lang="en-US" smtClean="0"/>
              <a:t>3/9/2017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8DB6D-8D6F-FE4D-9C4A-2E3125F4E88D}" type="slidenum">
              <a:rPr lang="en-US" smtClean="0"/>
              <a:t>‹#›</a:t>
            </a:fld>
            <a:endParaRPr lang="en-US" dirty="0"/>
          </a:p>
        </p:txBody>
      </p:sp>
    </p:spTree>
    <p:extLst>
      <p:ext uri="{BB962C8B-B14F-4D97-AF65-F5344CB8AC3E}">
        <p14:creationId xmlns:p14="http://schemas.microsoft.com/office/powerpoint/2010/main" val="130804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a:prstGeom prst="rect">
            <a:avLst/>
          </a:prstGeom>
        </p:spPr>
        <p:txBody>
          <a:bodyPr vert="horz"/>
          <a:lstStyle/>
          <a:p>
            <a:endParaRPr lang="en-US" dirty="0"/>
          </a:p>
        </p:txBody>
      </p:sp>
      <p:sp>
        <p:nvSpPr>
          <p:cNvPr id="8" name="Title 1"/>
          <p:cNvSpPr>
            <a:spLocks noGrp="1"/>
          </p:cNvSpPr>
          <p:nvPr>
            <p:ph type="ctrTitle"/>
          </p:nvPr>
        </p:nvSpPr>
        <p:spPr>
          <a:xfrm>
            <a:off x="2392680" y="2634933"/>
            <a:ext cx="6243320" cy="636587"/>
          </a:xfrm>
          <a:prstGeom prst="rect">
            <a:avLst/>
          </a:prstGeom>
        </p:spPr>
        <p:txBody>
          <a:bodyPr/>
          <a:lstStyle>
            <a:lvl1pPr algn="l">
              <a:defRPr sz="3200">
                <a:solidFill>
                  <a:srgbClr val="FFFFFF"/>
                </a:solidFil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2402840" y="3270250"/>
            <a:ext cx="6233160" cy="1314450"/>
          </a:xfrm>
          <a:prstGeom prst="rect">
            <a:avLst/>
          </a:prstGeom>
        </p:spPr>
        <p:txBody>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28789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9"/>
            <a:ext cx="8229600" cy="522004"/>
          </a:xfrm>
          <a:prstGeom prst="rect">
            <a:avLst/>
          </a:prstGeom>
        </p:spPr>
        <p:txBody>
          <a:bodyPr vert="horz"/>
          <a:lstStyle>
            <a:lvl1pPr>
              <a:defRPr sz="2100">
                <a:solidFill>
                  <a:schemeClr val="tx1"/>
                </a:solidFill>
                <a:latin typeface="+mj-lt"/>
              </a:defRPr>
            </a:lvl1pPr>
          </a:lstStyle>
          <a:p>
            <a:r>
              <a:rPr lang="en-US" smtClean="0"/>
              <a:t>Click to edit Master title style</a:t>
            </a:r>
            <a:endParaRPr lang="en-US" dirty="0"/>
          </a:p>
        </p:txBody>
      </p:sp>
      <p:sp>
        <p:nvSpPr>
          <p:cNvPr id="8" name="Line 7"/>
          <p:cNvSpPr>
            <a:spLocks noChangeShapeType="1"/>
          </p:cNvSpPr>
          <p:nvPr userDrawn="1"/>
        </p:nvSpPr>
        <p:spPr bwMode="auto">
          <a:xfrm>
            <a:off x="285750" y="722711"/>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sz="1350" dirty="0">
              <a:latin typeface="Arial" charset="0"/>
              <a:ea typeface="+mn-ea"/>
              <a:cs typeface="Arial" charset="0"/>
            </a:endParaRPr>
          </a:p>
        </p:txBody>
      </p:sp>
      <p:pic>
        <p:nvPicPr>
          <p:cNvPr id="9" name="Picture 8" descr="gsma_logo_colour_rgb_small.jpg"/>
          <p:cNvPicPr>
            <a:picLocks noChangeAspect="1"/>
          </p:cNvPicPr>
          <p:nvPr userDrawn="1"/>
        </p:nvPicPr>
        <p:blipFill>
          <a:blip r:embed="rId2"/>
          <a:stretch>
            <a:fillRect/>
          </a:stretch>
        </p:blipFill>
        <p:spPr>
          <a:xfrm>
            <a:off x="8092018" y="111125"/>
            <a:ext cx="721783" cy="539661"/>
          </a:xfrm>
          <a:prstGeom prst="rect">
            <a:avLst/>
          </a:prstGeom>
        </p:spPr>
      </p:pic>
      <p:sp>
        <p:nvSpPr>
          <p:cNvPr id="10" name="Text Placeholder 8"/>
          <p:cNvSpPr>
            <a:spLocks noGrp="1"/>
          </p:cNvSpPr>
          <p:nvPr>
            <p:ph type="body" sz="quarter" idx="11"/>
          </p:nvPr>
        </p:nvSpPr>
        <p:spPr>
          <a:xfrm>
            <a:off x="444500" y="1006759"/>
            <a:ext cx="8255000" cy="2824163"/>
          </a:xfrm>
          <a:prstGeom prst="rect">
            <a:avLst/>
          </a:prstGeom>
        </p:spPr>
        <p:txBody>
          <a:bodyPr vert="horz"/>
          <a:lstStyle>
            <a:lvl1pPr>
              <a:defRPr sz="1500">
                <a:solidFill>
                  <a:schemeClr val="tx1"/>
                </a:solidFill>
                <a:latin typeface="+mj-lt"/>
              </a:defRPr>
            </a:lvl1pPr>
            <a:lvl2pPr>
              <a:defRPr sz="1500">
                <a:solidFill>
                  <a:schemeClr val="tx1"/>
                </a:solidFill>
                <a:latin typeface="+mj-lt"/>
              </a:defRPr>
            </a:lvl2pPr>
            <a:lvl3pPr>
              <a:defRPr sz="1500">
                <a:solidFill>
                  <a:schemeClr val="tx1"/>
                </a:solidFill>
                <a:latin typeface="+mj-lt"/>
              </a:defRPr>
            </a:lvl3pPr>
            <a:lvl4pPr>
              <a:defRPr sz="1500">
                <a:solidFill>
                  <a:schemeClr val="tx1"/>
                </a:solidFill>
                <a:latin typeface="+mj-lt"/>
              </a:defRPr>
            </a:lvl4pPr>
            <a:lvl5pPr>
              <a:defRPr sz="150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42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8DDF2AC8-4A2D-4663-B7F9-7B1A51DBCD32}" type="datetimeFigureOut">
              <a:rPr lang="en-US" smtClean="0"/>
              <a:t>3/9/2017</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4F487CB-D8FB-4BF9-9612-AFFD9427DF65}" type="slidenum">
              <a:rPr lang="en-US" smtClean="0"/>
              <a:t>‹#›</a:t>
            </a:fld>
            <a:endParaRPr lang="en-US"/>
          </a:p>
        </p:txBody>
      </p:sp>
    </p:spTree>
    <p:extLst>
      <p:ext uri="{BB962C8B-B14F-4D97-AF65-F5344CB8AC3E}">
        <p14:creationId xmlns:p14="http://schemas.microsoft.com/office/powerpoint/2010/main" val="5592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DDF2AC8-4A2D-4663-B7F9-7B1A51DBCD32}" type="datetimeFigureOut">
              <a:rPr lang="en-US" smtClean="0"/>
              <a:t>3/9/2017</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4F487CB-D8FB-4BF9-9612-AFFD9427DF65}" type="slidenum">
              <a:rPr lang="en-US" smtClean="0"/>
              <a:t>‹#›</a:t>
            </a:fld>
            <a:endParaRPr lang="en-US"/>
          </a:p>
        </p:txBody>
      </p:sp>
    </p:spTree>
    <p:extLst>
      <p:ext uri="{BB962C8B-B14F-4D97-AF65-F5344CB8AC3E}">
        <p14:creationId xmlns:p14="http://schemas.microsoft.com/office/powerpoint/2010/main" val="37782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7763" y="1152843"/>
            <a:ext cx="7442200" cy="655637"/>
          </a:xfrm>
          <a:prstGeom prst="rect">
            <a:avLst/>
          </a:prstGeom>
        </p:spPr>
        <p:txBody>
          <a:bodyPr>
            <a:normAutofit/>
          </a:bodyPr>
          <a:lstStyle>
            <a:lvl1pPr algn="l">
              <a:defRPr sz="3200"/>
            </a:lvl1pPr>
          </a:lstStyle>
          <a:p>
            <a:r>
              <a:rPr lang="en-GB" dirty="0" smtClean="0"/>
              <a:t>Click to edit Master title style</a:t>
            </a:r>
            <a:endParaRPr lang="en-US" dirty="0"/>
          </a:p>
        </p:txBody>
      </p:sp>
      <p:sp>
        <p:nvSpPr>
          <p:cNvPr id="3" name="Subtitle 2"/>
          <p:cNvSpPr>
            <a:spLocks noGrp="1"/>
          </p:cNvSpPr>
          <p:nvPr>
            <p:ph type="subTitle" idx="1"/>
          </p:nvPr>
        </p:nvSpPr>
        <p:spPr>
          <a:xfrm>
            <a:off x="1153159" y="1939290"/>
            <a:ext cx="7436803" cy="63119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1F87C6-8F4B-C14F-952F-C5F8DB9F277E}" type="slidenum">
              <a:rPr lang="en-US" smtClean="0"/>
              <a:t>‹#›</a:t>
            </a:fld>
            <a:endParaRPr lang="en-US" dirty="0"/>
          </a:p>
        </p:txBody>
      </p:sp>
    </p:spTree>
    <p:extLst>
      <p:ext uri="{BB962C8B-B14F-4D97-AF65-F5344CB8AC3E}">
        <p14:creationId xmlns:p14="http://schemas.microsoft.com/office/powerpoint/2010/main" val="244862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763" y="388233"/>
            <a:ext cx="7493054" cy="661197"/>
          </a:xfrm>
          <a:prstGeom prst="rect">
            <a:avLst/>
          </a:prstGeo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1147763" y="1160890"/>
            <a:ext cx="7493053" cy="3360311"/>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1F87C6-8F4B-C14F-952F-C5F8DB9F277E}" type="slidenum">
              <a:rPr lang="en-US" smtClean="0"/>
              <a:t>‹#›</a:t>
            </a:fld>
            <a:endParaRPr lang="en-US" dirty="0"/>
          </a:p>
        </p:txBody>
      </p:sp>
    </p:spTree>
    <p:extLst>
      <p:ext uri="{BB962C8B-B14F-4D97-AF65-F5344CB8AC3E}">
        <p14:creationId xmlns:p14="http://schemas.microsoft.com/office/powerpoint/2010/main" val="1376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PLE TO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966718" cy="1960880"/>
          </a:xfrm>
        </p:spPr>
        <p:txBody>
          <a:bodyPr/>
          <a:lstStyle/>
          <a:p>
            <a:endParaRPr lang="en-US" dirty="0"/>
          </a:p>
        </p:txBody>
      </p:sp>
      <p:sp>
        <p:nvSpPr>
          <p:cNvPr id="7" name="Picture Placeholder 3"/>
          <p:cNvSpPr>
            <a:spLocks noGrp="1"/>
          </p:cNvSpPr>
          <p:nvPr>
            <p:ph type="pic" sz="quarter" idx="11"/>
          </p:nvPr>
        </p:nvSpPr>
        <p:spPr>
          <a:xfrm>
            <a:off x="2955712" y="0"/>
            <a:ext cx="3148756" cy="1960880"/>
          </a:xfrm>
        </p:spPr>
        <p:txBody>
          <a:bodyPr/>
          <a:lstStyle/>
          <a:p>
            <a:endParaRPr lang="en-US" dirty="0"/>
          </a:p>
        </p:txBody>
      </p:sp>
      <p:sp>
        <p:nvSpPr>
          <p:cNvPr id="8" name="Picture Placeholder 3"/>
          <p:cNvSpPr>
            <a:spLocks noGrp="1"/>
          </p:cNvSpPr>
          <p:nvPr>
            <p:ph type="pic" sz="quarter" idx="12"/>
          </p:nvPr>
        </p:nvSpPr>
        <p:spPr>
          <a:xfrm>
            <a:off x="6085839" y="0"/>
            <a:ext cx="3058161" cy="1960880"/>
          </a:xfrm>
        </p:spPr>
        <p:txBody>
          <a:bodyPr/>
          <a:lstStyle/>
          <a:p>
            <a:endParaRPr lang="en-US" dirty="0"/>
          </a:p>
        </p:txBody>
      </p:sp>
      <p:sp>
        <p:nvSpPr>
          <p:cNvPr id="11" name="Text Placeholder 10"/>
          <p:cNvSpPr>
            <a:spLocks noGrp="1"/>
          </p:cNvSpPr>
          <p:nvPr>
            <p:ph type="body" sz="quarter" idx="13"/>
          </p:nvPr>
        </p:nvSpPr>
        <p:spPr>
          <a:xfrm>
            <a:off x="573941" y="2265680"/>
            <a:ext cx="2497224" cy="2195195"/>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14" name="Text Placeholder 10"/>
          <p:cNvSpPr>
            <a:spLocks noGrp="1"/>
          </p:cNvSpPr>
          <p:nvPr>
            <p:ph type="body" sz="quarter" idx="14"/>
          </p:nvPr>
        </p:nvSpPr>
        <p:spPr>
          <a:xfrm>
            <a:off x="3309259" y="2265680"/>
            <a:ext cx="2497224" cy="2195195"/>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15" name="Text Placeholder 10"/>
          <p:cNvSpPr>
            <a:spLocks noGrp="1"/>
          </p:cNvSpPr>
          <p:nvPr>
            <p:ph type="body" sz="quarter" idx="15"/>
          </p:nvPr>
        </p:nvSpPr>
        <p:spPr>
          <a:xfrm>
            <a:off x="6085839" y="2265680"/>
            <a:ext cx="2497224" cy="2195195"/>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2" name="Footer Placeholder 1"/>
          <p:cNvSpPr>
            <a:spLocks noGrp="1"/>
          </p:cNvSpPr>
          <p:nvPr>
            <p:ph type="ftr" sz="quarter" idx="16"/>
          </p:nvPr>
        </p:nvSpPr>
        <p:spPr/>
        <p:txBody>
          <a:bodyPr/>
          <a:lstStyle/>
          <a:p>
            <a:endParaRPr lang="en-US" dirty="0"/>
          </a:p>
        </p:txBody>
      </p:sp>
      <p:sp>
        <p:nvSpPr>
          <p:cNvPr id="3" name="Slide Number Placeholder 2"/>
          <p:cNvSpPr>
            <a:spLocks noGrp="1"/>
          </p:cNvSpPr>
          <p:nvPr>
            <p:ph type="sldNum" sz="quarter" idx="17"/>
          </p:nvPr>
        </p:nvSpPr>
        <p:spPr/>
        <p:txBody>
          <a:bodyPr/>
          <a:lstStyle/>
          <a:p>
            <a:fld id="{231F87C6-8F4B-C14F-952F-C5F8DB9F277E}" type="slidenum">
              <a:rPr lang="en-US" smtClean="0"/>
              <a:t>‹#›</a:t>
            </a:fld>
            <a:endParaRPr lang="en-US" dirty="0"/>
          </a:p>
        </p:txBody>
      </p:sp>
    </p:spTree>
    <p:extLst>
      <p:ext uri="{BB962C8B-B14F-4D97-AF65-F5344CB8AC3E}">
        <p14:creationId xmlns:p14="http://schemas.microsoft.com/office/powerpoint/2010/main" val="200419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3473450" y="1788160"/>
            <a:ext cx="5213350" cy="27432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1"/>
          <p:cNvSpPr>
            <a:spLocks noGrp="1"/>
          </p:cNvSpPr>
          <p:nvPr>
            <p:ph type="title"/>
          </p:nvPr>
        </p:nvSpPr>
        <p:spPr>
          <a:xfrm>
            <a:off x="3473450" y="771525"/>
            <a:ext cx="521335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Picture Placeholder 2"/>
          <p:cNvSpPr>
            <a:spLocks noGrp="1"/>
          </p:cNvSpPr>
          <p:nvPr>
            <p:ph type="pic" sz="quarter" idx="10"/>
          </p:nvPr>
        </p:nvSpPr>
        <p:spPr>
          <a:xfrm>
            <a:off x="-1" y="0"/>
            <a:ext cx="3190875" cy="5143500"/>
          </a:xfrm>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1F87C6-8F4B-C14F-952F-C5F8DB9F277E}" type="slidenum">
              <a:rPr lang="en-US" smtClean="0"/>
              <a:t>‹#›</a:t>
            </a:fld>
            <a:endParaRPr lang="en-US" dirty="0"/>
          </a:p>
        </p:txBody>
      </p:sp>
    </p:spTree>
    <p:extLst>
      <p:ext uri="{BB962C8B-B14F-4D97-AF65-F5344CB8AC3E}">
        <p14:creationId xmlns:p14="http://schemas.microsoft.com/office/powerpoint/2010/main" val="2632831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96762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7763" y="1081218"/>
            <a:ext cx="7493053" cy="343998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5"/>
          <p:cNvPicPr>
            <a:picLocks noChangeAspect="1"/>
          </p:cNvPicPr>
          <p:nvPr userDrawn="1"/>
        </p:nvPicPr>
        <p:blipFill>
          <a:blip r:embed="rId6"/>
          <a:stretch>
            <a:fillRect/>
          </a:stretch>
        </p:blipFill>
        <p:spPr>
          <a:xfrm>
            <a:off x="465083" y="490483"/>
            <a:ext cx="474717" cy="474717"/>
          </a:xfrm>
          <a:prstGeom prst="rect">
            <a:avLst/>
          </a:prstGeom>
        </p:spPr>
      </p:pic>
      <p:sp>
        <p:nvSpPr>
          <p:cNvPr id="10" name="Title Placeholder 1"/>
          <p:cNvSpPr>
            <a:spLocks noGrp="1"/>
          </p:cNvSpPr>
          <p:nvPr>
            <p:ph type="title"/>
          </p:nvPr>
        </p:nvSpPr>
        <p:spPr>
          <a:xfrm>
            <a:off x="1147763" y="454156"/>
            <a:ext cx="7493054" cy="54736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pic>
        <p:nvPicPr>
          <p:cNvPr id="2" name="Picture 1"/>
          <p:cNvPicPr>
            <a:picLocks noChangeAspect="1"/>
          </p:cNvPicPr>
          <p:nvPr userDrawn="1"/>
        </p:nvPicPr>
        <p:blipFill>
          <a:blip r:embed="rId7"/>
          <a:stretch>
            <a:fillRect/>
          </a:stretch>
        </p:blipFill>
        <p:spPr>
          <a:xfrm>
            <a:off x="464820" y="4643120"/>
            <a:ext cx="8214360" cy="44450"/>
          </a:xfrm>
          <a:prstGeom prst="rect">
            <a:avLst/>
          </a:prstGeom>
        </p:spPr>
      </p:pic>
      <p:sp>
        <p:nvSpPr>
          <p:cNvPr id="4" name="Footer Placeholder 3"/>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31F87C6-8F4B-C14F-952F-C5F8DB9F277E}" type="slidenum">
              <a:rPr lang="en-US" smtClean="0"/>
              <a:t>‹#›</a:t>
            </a:fld>
            <a:endParaRPr lang="en-US" dirty="0"/>
          </a:p>
        </p:txBody>
      </p:sp>
    </p:spTree>
    <p:extLst>
      <p:ext uri="{BB962C8B-B14F-4D97-AF65-F5344CB8AC3E}">
        <p14:creationId xmlns:p14="http://schemas.microsoft.com/office/powerpoint/2010/main" val="5861897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68" r:id="rId4"/>
  </p:sldLayoutIdLst>
  <p:hf hdr="0" ft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3450" y="771525"/>
            <a:ext cx="521335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3473450" y="1788160"/>
            <a:ext cx="5213350" cy="27432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p:cNvPicPr>
          <p:nvPr userDrawn="1"/>
        </p:nvPicPr>
        <p:blipFill>
          <a:blip r:embed="rId2"/>
          <a:stretch>
            <a:fillRect/>
          </a:stretch>
        </p:blipFill>
        <p:spPr>
          <a:xfrm>
            <a:off x="3448050" y="4606189"/>
            <a:ext cx="5194935" cy="58293"/>
          </a:xfrm>
          <a:prstGeom prst="rect">
            <a:avLst/>
          </a:prstGeom>
        </p:spPr>
      </p:pic>
      <p:pic>
        <p:nvPicPr>
          <p:cNvPr id="9" name="Picture 8"/>
          <p:cNvPicPr>
            <a:picLocks noChangeAspect="1"/>
          </p:cNvPicPr>
          <p:nvPr userDrawn="1"/>
        </p:nvPicPr>
        <p:blipFill>
          <a:blip r:embed="rId3"/>
          <a:stretch>
            <a:fillRect/>
          </a:stretch>
        </p:blipFill>
        <p:spPr>
          <a:xfrm>
            <a:off x="490483" y="490483"/>
            <a:ext cx="474717" cy="474717"/>
          </a:xfrm>
          <a:prstGeom prst="rect">
            <a:avLst/>
          </a:prstGeom>
        </p:spPr>
      </p:pic>
    </p:spTree>
    <p:extLst>
      <p:ext uri="{BB962C8B-B14F-4D97-AF65-F5344CB8AC3E}">
        <p14:creationId xmlns:p14="http://schemas.microsoft.com/office/powerpoint/2010/main" val="58734266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imeihelpdesk@gsm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t="7778" b="7778"/>
          <a:stretch>
            <a:fillRect/>
          </a:stretch>
        </p:blipFill>
        <p:spPr>
          <a:xfrm>
            <a:off x="0" y="0"/>
            <a:ext cx="9144000" cy="5143500"/>
          </a:xfrm>
        </p:spPr>
      </p:pic>
      <p:sp>
        <p:nvSpPr>
          <p:cNvPr id="3" name="Title 2"/>
          <p:cNvSpPr>
            <a:spLocks noGrp="1"/>
          </p:cNvSpPr>
          <p:nvPr>
            <p:ph type="ctrTitle"/>
          </p:nvPr>
        </p:nvSpPr>
        <p:spPr>
          <a:xfrm>
            <a:off x="995772" y="2165833"/>
            <a:ext cx="7502525" cy="636587"/>
          </a:xfrm>
        </p:spPr>
        <p:txBody>
          <a:bodyPr/>
          <a:lstStyle/>
          <a:p>
            <a:r>
              <a:rPr lang="en-US" dirty="0" smtClean="0"/>
              <a:t>Inclusion of OEM and eUICC Support</a:t>
            </a:r>
            <a:br>
              <a:rPr lang="en-US" dirty="0" smtClean="0"/>
            </a:br>
            <a:r>
              <a:rPr lang="en-US" sz="2400" dirty="0" smtClean="0"/>
              <a:t>New TAC </a:t>
            </a:r>
            <a:r>
              <a:rPr lang="en-US" sz="2400" dirty="0" smtClean="0"/>
              <a:t>Application </a:t>
            </a:r>
            <a:r>
              <a:rPr lang="en-US" sz="2400" dirty="0" smtClean="0"/>
              <a:t>Process</a:t>
            </a:r>
            <a:r>
              <a:rPr lang="en-US" dirty="0" smtClean="0"/>
              <a:t/>
            </a:r>
            <a:br>
              <a:rPr lang="en-US" dirty="0" smtClean="0"/>
            </a:br>
            <a:r>
              <a:rPr lang="en-US" dirty="0" smtClean="0"/>
              <a:t> </a:t>
            </a:r>
            <a:br>
              <a:rPr lang="en-US" dirty="0" smtClean="0"/>
            </a:br>
            <a:endParaRPr lang="en-US" dirty="0"/>
          </a:p>
        </p:txBody>
      </p:sp>
      <p:sp>
        <p:nvSpPr>
          <p:cNvPr id="4" name="Subtitle 3"/>
          <p:cNvSpPr>
            <a:spLocks noGrp="1"/>
          </p:cNvSpPr>
          <p:nvPr>
            <p:ph type="subTitle" idx="1"/>
          </p:nvPr>
        </p:nvSpPr>
        <p:spPr>
          <a:xfrm>
            <a:off x="1067107" y="4141794"/>
            <a:ext cx="6233160" cy="442906"/>
          </a:xfrm>
        </p:spPr>
        <p:txBody>
          <a:bodyPr/>
          <a:lstStyle/>
          <a:p>
            <a:r>
              <a:rPr lang="en-US" dirty="0" smtClean="0"/>
              <a:t>28</a:t>
            </a:r>
            <a:r>
              <a:rPr lang="en-US" baseline="30000" dirty="0" smtClean="0"/>
              <a:t>th</a:t>
            </a:r>
            <a:r>
              <a:rPr lang="en-US" dirty="0" smtClean="0"/>
              <a:t>  Feb. 2017</a:t>
            </a:r>
            <a:endParaRPr lang="en-US" dirty="0"/>
          </a:p>
        </p:txBody>
      </p:sp>
      <p:grpSp>
        <p:nvGrpSpPr>
          <p:cNvPr id="2" name="Group 1"/>
          <p:cNvGrpSpPr/>
          <p:nvPr/>
        </p:nvGrpSpPr>
        <p:grpSpPr>
          <a:xfrm>
            <a:off x="461401" y="490483"/>
            <a:ext cx="8217779" cy="4197087"/>
            <a:chOff x="461401" y="490483"/>
            <a:chExt cx="8217779" cy="4197087"/>
          </a:xfrm>
        </p:grpSpPr>
        <p:pic>
          <p:nvPicPr>
            <p:cNvPr id="6" name="Picture 5"/>
            <p:cNvPicPr>
              <a:picLocks noChangeAspect="1"/>
            </p:cNvPicPr>
            <p:nvPr/>
          </p:nvPicPr>
          <p:blipFill>
            <a:blip r:embed="rId3"/>
            <a:stretch>
              <a:fillRect/>
            </a:stretch>
          </p:blipFill>
          <p:spPr>
            <a:xfrm>
              <a:off x="461401" y="490483"/>
              <a:ext cx="904240" cy="904240"/>
            </a:xfrm>
            <a:prstGeom prst="rect">
              <a:avLst/>
            </a:prstGeom>
          </p:spPr>
        </p:pic>
        <p:pic>
          <p:nvPicPr>
            <p:cNvPr id="8" name="Picture 7"/>
            <p:cNvPicPr>
              <a:picLocks noChangeAspect="1"/>
            </p:cNvPicPr>
            <p:nvPr/>
          </p:nvPicPr>
          <p:blipFill>
            <a:blip r:embed="rId4"/>
            <a:stretch>
              <a:fillRect/>
            </a:stretch>
          </p:blipFill>
          <p:spPr>
            <a:xfrm>
              <a:off x="464820" y="4643120"/>
              <a:ext cx="8214360" cy="44450"/>
            </a:xfrm>
            <a:prstGeom prst="rect">
              <a:avLst/>
            </a:prstGeom>
          </p:spPr>
        </p:pic>
      </p:grpSp>
    </p:spTree>
    <p:extLst>
      <p:ext uri="{BB962C8B-B14F-4D97-AF65-F5344CB8AC3E}">
        <p14:creationId xmlns:p14="http://schemas.microsoft.com/office/powerpoint/2010/main" val="4118115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7856"/>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dirty="0"/>
              <a:t>New TAC Application</a:t>
            </a:r>
            <a:r>
              <a:rPr lang="en-IN" sz="1500" dirty="0"/>
              <a:t> </a:t>
            </a:r>
            <a:r>
              <a:rPr lang="gu-IN" sz="1500" dirty="0"/>
              <a:t>–</a:t>
            </a:r>
            <a:r>
              <a:rPr lang="en-IN" sz="1500" dirty="0"/>
              <a:t> Select </a:t>
            </a:r>
            <a:r>
              <a:rPr lang="gu-IN" sz="1500" dirty="0"/>
              <a:t>Operating System</a:t>
            </a:r>
            <a:endParaRPr lang="en-US" sz="1500" dirty="0"/>
          </a:p>
        </p:txBody>
      </p:sp>
      <p:pic>
        <p:nvPicPr>
          <p:cNvPr id="5" name="Picture 4"/>
          <p:cNvPicPr>
            <a:picLocks noChangeAspect="1"/>
          </p:cNvPicPr>
          <p:nvPr/>
        </p:nvPicPr>
        <p:blipFill>
          <a:blip r:embed="rId2"/>
          <a:stretch>
            <a:fillRect/>
          </a:stretch>
        </p:blipFill>
        <p:spPr>
          <a:xfrm>
            <a:off x="312139" y="934019"/>
            <a:ext cx="6351380" cy="2356454"/>
          </a:xfrm>
          <a:prstGeom prst="rect">
            <a:avLst/>
          </a:prstGeom>
        </p:spPr>
      </p:pic>
    </p:spTree>
    <p:extLst>
      <p:ext uri="{BB962C8B-B14F-4D97-AF65-F5344CB8AC3E}">
        <p14:creationId xmlns:p14="http://schemas.microsoft.com/office/powerpoint/2010/main" val="4098077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572" y="492820"/>
            <a:ext cx="5163881" cy="4747547"/>
          </a:xfrm>
          <a:prstGeom prst="rect">
            <a:avLst/>
          </a:prstGeom>
        </p:spPr>
      </p:pic>
      <p:sp>
        <p:nvSpPr>
          <p:cNvPr id="5" name="Title 1"/>
          <p:cNvSpPr txBox="1">
            <a:spLocks/>
          </p:cNvSpPr>
          <p:nvPr/>
        </p:nvSpPr>
        <p:spPr>
          <a:xfrm>
            <a:off x="0" y="92122"/>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dirty="0"/>
              <a:t>New TAC Application</a:t>
            </a:r>
            <a:r>
              <a:rPr lang="en-IN" sz="1500" dirty="0"/>
              <a:t> – Select Supported Networks</a:t>
            </a:r>
            <a:endParaRPr lang="en-US" sz="1500" dirty="0"/>
          </a:p>
        </p:txBody>
      </p:sp>
    </p:spTree>
    <p:extLst>
      <p:ext uri="{BB962C8B-B14F-4D97-AF65-F5344CB8AC3E}">
        <p14:creationId xmlns:p14="http://schemas.microsoft.com/office/powerpoint/2010/main" val="293547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148" y="1110411"/>
            <a:ext cx="5736751" cy="1823309"/>
          </a:xfrm>
          <a:prstGeom prst="rect">
            <a:avLst/>
          </a:prstGeom>
        </p:spPr>
      </p:pic>
      <p:sp>
        <p:nvSpPr>
          <p:cNvPr id="5" name="Title 1"/>
          <p:cNvSpPr txBox="1">
            <a:spLocks/>
          </p:cNvSpPr>
          <p:nvPr/>
        </p:nvSpPr>
        <p:spPr>
          <a:xfrm>
            <a:off x="0" y="92122"/>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dirty="0"/>
              <a:t>New TAC Application</a:t>
            </a:r>
            <a:r>
              <a:rPr lang="en-IN" sz="1500" dirty="0"/>
              <a:t> – Select Device Certification Bodies</a:t>
            </a:r>
            <a:endParaRPr lang="en-US" sz="1500" dirty="0"/>
          </a:p>
        </p:txBody>
      </p:sp>
    </p:spTree>
    <p:extLst>
      <p:ext uri="{BB962C8B-B14F-4D97-AF65-F5344CB8AC3E}">
        <p14:creationId xmlns:p14="http://schemas.microsoft.com/office/powerpoint/2010/main" val="126469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8570" y="330246"/>
            <a:ext cx="4060143" cy="4621041"/>
          </a:xfrm>
          <a:prstGeom prst="rect">
            <a:avLst/>
          </a:prstGeom>
        </p:spPr>
      </p:pic>
      <p:sp>
        <p:nvSpPr>
          <p:cNvPr id="5" name="Title 1"/>
          <p:cNvSpPr txBox="1">
            <a:spLocks/>
          </p:cNvSpPr>
          <p:nvPr/>
        </p:nvSpPr>
        <p:spPr>
          <a:xfrm>
            <a:off x="0" y="92122"/>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dirty="0"/>
              <a:t>New TAC Application</a:t>
            </a:r>
            <a:r>
              <a:rPr lang="en-IN" sz="1500" dirty="0"/>
              <a:t> – Review and Submit Application</a:t>
            </a:r>
            <a:endParaRPr lang="en-US" sz="1500" dirty="0"/>
          </a:p>
        </p:txBody>
      </p:sp>
      <p:sp>
        <p:nvSpPr>
          <p:cNvPr id="6" name="TextBox 5"/>
          <p:cNvSpPr txBox="1"/>
          <p:nvPr/>
        </p:nvSpPr>
        <p:spPr>
          <a:xfrm>
            <a:off x="5457237" y="3635543"/>
            <a:ext cx="3574169" cy="1338828"/>
          </a:xfrm>
          <a:prstGeom prst="rect">
            <a:avLst/>
          </a:prstGeom>
          <a:noFill/>
          <a:ln>
            <a:solidFill>
              <a:schemeClr val="accent1"/>
            </a:solidFill>
          </a:ln>
        </p:spPr>
        <p:txBody>
          <a:bodyPr wrap="square" rtlCol="0">
            <a:spAutoFit/>
          </a:bodyPr>
          <a:lstStyle/>
          <a:p>
            <a:r>
              <a:rPr lang="en-US" sz="1350" dirty="0"/>
              <a:t>When a new manufacture is submitted by a brand owner the RB1 will be notified via the current TAC Request notification process, calling out that the Brand Owner has submitted such details. </a:t>
            </a:r>
          </a:p>
          <a:p>
            <a:endParaRPr lang="en-US" sz="1350" dirty="0"/>
          </a:p>
        </p:txBody>
      </p:sp>
    </p:spTree>
    <p:extLst>
      <p:ext uri="{BB962C8B-B14F-4D97-AF65-F5344CB8AC3E}">
        <p14:creationId xmlns:p14="http://schemas.microsoft.com/office/powerpoint/2010/main" val="116999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GB" dirty="0"/>
          </a:p>
        </p:txBody>
      </p:sp>
      <p:sp>
        <p:nvSpPr>
          <p:cNvPr id="4" name="Text Placeholder 3"/>
          <p:cNvSpPr>
            <a:spLocks noGrp="1"/>
          </p:cNvSpPr>
          <p:nvPr>
            <p:ph type="body" sz="quarter" idx="11"/>
          </p:nvPr>
        </p:nvSpPr>
        <p:spPr/>
        <p:txBody>
          <a:bodyPr/>
          <a:lstStyle/>
          <a:p>
            <a:r>
              <a:rPr lang="en-US" dirty="0" smtClean="0"/>
              <a:t>For any questions or clarifications please reach </a:t>
            </a:r>
            <a:r>
              <a:rPr lang="en-US" dirty="0" smtClean="0">
                <a:hlinkClick r:id="rId2"/>
              </a:rPr>
              <a:t>imeihelpdesk@gsma.com</a:t>
            </a:r>
            <a:endParaRPr lang="en-GB" dirty="0"/>
          </a:p>
        </p:txBody>
      </p:sp>
      <p:sp>
        <p:nvSpPr>
          <p:cNvPr id="2" name="Slide Number Placeholder 1"/>
          <p:cNvSpPr>
            <a:spLocks noGrp="1"/>
          </p:cNvSpPr>
          <p:nvPr>
            <p:ph type="sldNum" sz="quarter" idx="4294967295"/>
          </p:nvPr>
        </p:nvSpPr>
        <p:spPr>
          <a:xfrm>
            <a:off x="7086600" y="4767263"/>
            <a:ext cx="2057400" cy="274637"/>
          </a:xfrm>
          <a:prstGeom prst="rect">
            <a:avLst/>
          </a:prstGeom>
        </p:spPr>
        <p:txBody>
          <a:bodyPr/>
          <a:lstStyle/>
          <a:p>
            <a:fld id="{C4F487CB-D8FB-4BF9-9612-AFFD9427DF65}" type="slidenum">
              <a:rPr lang="en-US" smtClean="0"/>
              <a:t>14</a:t>
            </a:fld>
            <a:endParaRPr lang="en-US"/>
          </a:p>
        </p:txBody>
      </p:sp>
    </p:spTree>
    <p:extLst>
      <p:ext uri="{BB962C8B-B14F-4D97-AF65-F5344CB8AC3E}">
        <p14:creationId xmlns:p14="http://schemas.microsoft.com/office/powerpoint/2010/main" val="134370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Text Placeholder 2"/>
          <p:cNvSpPr>
            <a:spLocks noGrp="1"/>
          </p:cNvSpPr>
          <p:nvPr>
            <p:ph type="body" sz="quarter" idx="11"/>
          </p:nvPr>
        </p:nvSpPr>
        <p:spPr>
          <a:xfrm>
            <a:off x="275887" y="1043936"/>
            <a:ext cx="8255000" cy="3643211"/>
          </a:xfrm>
        </p:spPr>
        <p:txBody>
          <a:bodyPr/>
          <a:lstStyle/>
          <a:p>
            <a:pPr lvl="1"/>
            <a:r>
              <a:rPr lang="en-US" sz="1600" dirty="0" smtClean="0"/>
              <a:t>Terminal Steering Group (TSG) approved the inclusion of identifying the Original Equipment Manufacture and disclosing eUICC feature as additional requirements to the TAC Application and approval process.</a:t>
            </a:r>
          </a:p>
          <a:p>
            <a:pPr lvl="1"/>
            <a:r>
              <a:rPr lang="en-US" sz="1600" dirty="0" smtClean="0"/>
              <a:t>This presentation outlines the new process additions for the TAC applicants </a:t>
            </a:r>
            <a:r>
              <a:rPr lang="en-US" sz="1600" dirty="0" smtClean="0"/>
              <a:t>workflow. </a:t>
            </a:r>
            <a:endParaRPr lang="en-US" sz="1600" dirty="0" smtClean="0"/>
          </a:p>
          <a:p>
            <a:pPr lvl="1"/>
            <a:r>
              <a:rPr lang="en-US" sz="1600" dirty="0" smtClean="0"/>
              <a:t>Key Process Change:</a:t>
            </a:r>
          </a:p>
          <a:p>
            <a:pPr lvl="2"/>
            <a:r>
              <a:rPr lang="en-US" sz="1400" dirty="0" smtClean="0"/>
              <a:t>Reporting Bodies will be responsible for verifying the details of Original Equipment Manufactures.  Such verification shall be conducted in the same manner when a new IA registers. </a:t>
            </a:r>
          </a:p>
          <a:p>
            <a:pPr lvl="2"/>
            <a:r>
              <a:rPr lang="en-US" sz="1400" dirty="0" smtClean="0"/>
              <a:t>If the OEM is added by the TAC applicant during their TAC Application process then the new OEM must be approved prior to the RB being able to approve the TAC Application.  If the OEM is not approved then the TAC application will automatically be rejected. </a:t>
            </a:r>
          </a:p>
          <a:p>
            <a:pPr lvl="1"/>
            <a:r>
              <a:rPr lang="en-US" sz="1400" dirty="0" smtClean="0"/>
              <a:t>Targeting this new process to “Go Live” on March 13th 2017</a:t>
            </a:r>
            <a:endParaRPr lang="en-GB" sz="1400" dirty="0"/>
          </a:p>
        </p:txBody>
      </p:sp>
    </p:spTree>
    <p:extLst>
      <p:ext uri="{BB962C8B-B14F-4D97-AF65-F5344CB8AC3E}">
        <p14:creationId xmlns:p14="http://schemas.microsoft.com/office/powerpoint/2010/main" val="284243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522288"/>
          </a:xfrm>
          <a:prstGeom prst="rect">
            <a:avLst/>
          </a:prstGeom>
        </p:spPr>
        <p:txBody>
          <a:bodyPr>
            <a:noAutofit/>
          </a:bodyPr>
          <a:lstStyle/>
          <a:p>
            <a:r>
              <a:rPr lang="gu-IN" sz="1500" dirty="0"/>
              <a:t>New TAC Application</a:t>
            </a:r>
            <a:r>
              <a:rPr lang="en-IN" sz="1500" dirty="0"/>
              <a:t> </a:t>
            </a:r>
            <a:r>
              <a:rPr lang="gu-IN" sz="1500" dirty="0"/>
              <a:t>–</a:t>
            </a:r>
            <a:r>
              <a:rPr lang="en-IN" sz="1500" dirty="0"/>
              <a:t> Enter </a:t>
            </a:r>
            <a:r>
              <a:rPr lang="gu-IN" sz="1500" dirty="0"/>
              <a:t>Device Details</a:t>
            </a:r>
            <a:endParaRPr lang="en-US" sz="1500" dirty="0"/>
          </a:p>
        </p:txBody>
      </p:sp>
      <p:pic>
        <p:nvPicPr>
          <p:cNvPr id="12" name="Picture 11"/>
          <p:cNvPicPr>
            <a:picLocks noChangeAspect="1"/>
          </p:cNvPicPr>
          <p:nvPr/>
        </p:nvPicPr>
        <p:blipFill>
          <a:blip r:embed="rId2"/>
          <a:stretch>
            <a:fillRect/>
          </a:stretch>
        </p:blipFill>
        <p:spPr>
          <a:xfrm>
            <a:off x="267603" y="926504"/>
            <a:ext cx="5599104" cy="4164798"/>
          </a:xfrm>
          <a:prstGeom prst="rect">
            <a:avLst/>
          </a:prstGeom>
        </p:spPr>
      </p:pic>
      <p:cxnSp>
        <p:nvCxnSpPr>
          <p:cNvPr id="4" name="Straight Arrow Connector 3"/>
          <p:cNvCxnSpPr>
            <a:cxnSpLocks/>
          </p:cNvCxnSpPr>
          <p:nvPr/>
        </p:nvCxnSpPr>
        <p:spPr>
          <a:xfrm flipH="1" flipV="1">
            <a:off x="3464790" y="3198631"/>
            <a:ext cx="2719763" cy="62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81830" y="2436562"/>
            <a:ext cx="2862170" cy="2031325"/>
          </a:xfrm>
          <a:prstGeom prst="rect">
            <a:avLst/>
          </a:prstGeom>
          <a:noFill/>
          <a:ln>
            <a:solidFill>
              <a:schemeClr val="accent1"/>
            </a:solidFill>
          </a:ln>
        </p:spPr>
        <p:txBody>
          <a:bodyPr wrap="square" rtlCol="0">
            <a:spAutoFit/>
          </a:bodyPr>
          <a:lstStyle/>
          <a:p>
            <a:r>
              <a:rPr lang="en-IN" sz="1050" dirty="0"/>
              <a:t>TAC applicant should select if the device supports eUICC.</a:t>
            </a:r>
          </a:p>
          <a:p>
            <a:endParaRPr lang="en-IN" sz="1050" dirty="0"/>
          </a:p>
          <a:p>
            <a:r>
              <a:rPr lang="en-IN" sz="1050" dirty="0"/>
              <a:t>If the applicant selects ‘Yes’, the dropdown ‘How many eUICC does the device support’ will be active and will list options 1 eUICC to 4 eUICC</a:t>
            </a:r>
          </a:p>
          <a:p>
            <a:endParaRPr lang="en-IN" sz="1050" dirty="0"/>
          </a:p>
          <a:p>
            <a:endParaRPr lang="en-IN" sz="1050" dirty="0"/>
          </a:p>
          <a:p>
            <a:r>
              <a:rPr lang="en-IN" sz="1050" dirty="0"/>
              <a:t>The form does not allow the applicant to select ‘No’ for both SIM and eUICC support. At least one must be selected “yes”</a:t>
            </a:r>
          </a:p>
        </p:txBody>
      </p:sp>
    </p:spTree>
    <p:extLst>
      <p:ext uri="{BB962C8B-B14F-4D97-AF65-F5344CB8AC3E}">
        <p14:creationId xmlns:p14="http://schemas.microsoft.com/office/powerpoint/2010/main" val="16088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1193" y="906286"/>
            <a:ext cx="8302469" cy="3636353"/>
          </a:xfrm>
          <a:prstGeom prst="rect">
            <a:avLst/>
          </a:prstGeom>
        </p:spPr>
      </p:pic>
      <p:sp>
        <p:nvSpPr>
          <p:cNvPr id="11" name="Title 1"/>
          <p:cNvSpPr>
            <a:spLocks noGrp="1"/>
          </p:cNvSpPr>
          <p:nvPr>
            <p:ph type="title" idx="4294967295"/>
          </p:nvPr>
        </p:nvSpPr>
        <p:spPr>
          <a:xfrm>
            <a:off x="0" y="206375"/>
            <a:ext cx="8229600" cy="522288"/>
          </a:xfrm>
          <a:prstGeom prst="rect">
            <a:avLst/>
          </a:prstGeom>
        </p:spPr>
        <p:txBody>
          <a:bodyPr>
            <a:noAutofit/>
          </a:bodyPr>
          <a:lstStyle/>
          <a:p>
            <a:r>
              <a:rPr lang="gu-IN" sz="1500" dirty="0"/>
              <a:t>New TAC Application</a:t>
            </a:r>
            <a:r>
              <a:rPr lang="en-IN" sz="1500" dirty="0"/>
              <a:t> – Select </a:t>
            </a:r>
            <a:r>
              <a:rPr lang="gu-IN" sz="1500" dirty="0"/>
              <a:t>Manufacturing Details</a:t>
            </a:r>
            <a:endParaRPr lang="en-US" sz="1500" dirty="0"/>
          </a:p>
        </p:txBody>
      </p:sp>
    </p:spTree>
    <p:extLst>
      <p:ext uri="{BB962C8B-B14F-4D97-AF65-F5344CB8AC3E}">
        <p14:creationId xmlns:p14="http://schemas.microsoft.com/office/powerpoint/2010/main" val="19175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0045" y="934336"/>
            <a:ext cx="5890085" cy="2573771"/>
          </a:xfrm>
          <a:prstGeom prst="rect">
            <a:avLst/>
          </a:prstGeom>
        </p:spPr>
      </p:pic>
      <p:cxnSp>
        <p:nvCxnSpPr>
          <p:cNvPr id="8" name="Straight Arrow Connector 7"/>
          <p:cNvCxnSpPr>
            <a:cxnSpLocks/>
            <a:stCxn id="12" idx="1"/>
          </p:cNvCxnSpPr>
          <p:nvPr/>
        </p:nvCxnSpPr>
        <p:spPr>
          <a:xfrm flipH="1">
            <a:off x="2651079" y="1163930"/>
            <a:ext cx="3630751" cy="60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1830" y="875389"/>
            <a:ext cx="2862170" cy="577081"/>
          </a:xfrm>
          <a:prstGeom prst="rect">
            <a:avLst/>
          </a:prstGeom>
          <a:noFill/>
          <a:ln>
            <a:solidFill>
              <a:schemeClr val="accent1"/>
            </a:solidFill>
          </a:ln>
        </p:spPr>
        <p:txBody>
          <a:bodyPr wrap="square" rtlCol="0">
            <a:spAutoFit/>
          </a:bodyPr>
          <a:lstStyle/>
          <a:p>
            <a:r>
              <a:rPr lang="en-IN" sz="1050" dirty="0"/>
              <a:t>Brand Owner select ‘Yes’ if they are responsible for the technical design and manufacturer of the device</a:t>
            </a:r>
            <a:endParaRPr lang="en-US" sz="1050" dirty="0"/>
          </a:p>
        </p:txBody>
      </p:sp>
      <p:cxnSp>
        <p:nvCxnSpPr>
          <p:cNvPr id="13" name="Straight Arrow Connector 12"/>
          <p:cNvCxnSpPr>
            <a:cxnSpLocks/>
            <a:stCxn id="15" idx="1"/>
          </p:cNvCxnSpPr>
          <p:nvPr/>
        </p:nvCxnSpPr>
        <p:spPr>
          <a:xfrm flipH="1">
            <a:off x="3295935" y="1671761"/>
            <a:ext cx="2985895" cy="36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81830" y="1464012"/>
            <a:ext cx="2862170" cy="415498"/>
          </a:xfrm>
          <a:prstGeom prst="rect">
            <a:avLst/>
          </a:prstGeom>
          <a:noFill/>
          <a:ln>
            <a:solidFill>
              <a:schemeClr val="accent1"/>
            </a:solidFill>
          </a:ln>
        </p:spPr>
        <p:txBody>
          <a:bodyPr wrap="square" rtlCol="0">
            <a:spAutoFit/>
          </a:bodyPr>
          <a:lstStyle/>
          <a:p>
            <a:r>
              <a:rPr lang="en-IN" sz="1050" dirty="0"/>
              <a:t>System automatically displays the brand owner details</a:t>
            </a:r>
            <a:endParaRPr lang="en-US" sz="1050" dirty="0"/>
          </a:p>
        </p:txBody>
      </p:sp>
      <p:sp>
        <p:nvSpPr>
          <p:cNvPr id="19" name="Title 1"/>
          <p:cNvSpPr>
            <a:spLocks noGrp="1"/>
          </p:cNvSpPr>
          <p:nvPr>
            <p:ph type="title" idx="4294967295"/>
          </p:nvPr>
        </p:nvSpPr>
        <p:spPr>
          <a:xfrm>
            <a:off x="0" y="206375"/>
            <a:ext cx="8229600" cy="522288"/>
          </a:xfrm>
          <a:prstGeom prst="rect">
            <a:avLst/>
          </a:prstGeom>
        </p:spPr>
        <p:txBody>
          <a:bodyPr>
            <a:noAutofit/>
          </a:bodyPr>
          <a:lstStyle/>
          <a:p>
            <a:r>
              <a:rPr lang="gu-IN" sz="1500" dirty="0"/>
              <a:t>New TAC Application</a:t>
            </a:r>
            <a:r>
              <a:rPr lang="en-IN" sz="1500" dirty="0"/>
              <a:t> – Select </a:t>
            </a:r>
            <a:r>
              <a:rPr lang="gu-IN" sz="1500" dirty="0"/>
              <a:t>Manufacturing Details</a:t>
            </a:r>
            <a:endParaRPr lang="en-US" sz="1500" dirty="0"/>
          </a:p>
        </p:txBody>
      </p:sp>
    </p:spTree>
    <p:extLst>
      <p:ext uri="{BB962C8B-B14F-4D97-AF65-F5344CB8AC3E}">
        <p14:creationId xmlns:p14="http://schemas.microsoft.com/office/powerpoint/2010/main" val="133740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81124" y="561149"/>
            <a:ext cx="5815013" cy="4029075"/>
          </a:xfrm>
          <a:prstGeom prst="rect">
            <a:avLst/>
          </a:prstGeom>
        </p:spPr>
      </p:pic>
      <p:cxnSp>
        <p:nvCxnSpPr>
          <p:cNvPr id="3" name="Straight Arrow Connector 2"/>
          <p:cNvCxnSpPr>
            <a:cxnSpLocks/>
          </p:cNvCxnSpPr>
          <p:nvPr/>
        </p:nvCxnSpPr>
        <p:spPr>
          <a:xfrm flipH="1">
            <a:off x="4299045" y="2031799"/>
            <a:ext cx="2020830" cy="370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25737" y="2575686"/>
            <a:ext cx="2818263" cy="1915909"/>
          </a:xfrm>
          <a:prstGeom prst="rect">
            <a:avLst/>
          </a:prstGeom>
          <a:noFill/>
          <a:ln>
            <a:solidFill>
              <a:schemeClr val="accent1"/>
            </a:solidFill>
          </a:ln>
        </p:spPr>
        <p:txBody>
          <a:bodyPr wrap="square" rtlCol="0">
            <a:spAutoFit/>
          </a:bodyPr>
          <a:lstStyle/>
          <a:p>
            <a:r>
              <a:rPr lang="en-IN" sz="1050" dirty="0"/>
              <a:t>Applicant</a:t>
            </a:r>
            <a:r>
              <a:rPr lang="en-IN" sz="1350" dirty="0"/>
              <a:t> </a:t>
            </a:r>
            <a:r>
              <a:rPr lang="en-IN" sz="1050" dirty="0"/>
              <a:t>can select the manufacturer and click on ‘Select’</a:t>
            </a:r>
          </a:p>
          <a:p>
            <a:endParaRPr lang="en-IN" sz="1050" dirty="0"/>
          </a:p>
          <a:p>
            <a:r>
              <a:rPr lang="en-US" sz="1050" dirty="0"/>
              <a:t>When the brand owner selects a manufacturer and clicks next the following text “pop up”.   “Please note that the manufacturer may be contacted to verify the device details for which you are applying for the TAC.  Incorrect information will delay and/or invalidate this TAC application”</a:t>
            </a:r>
            <a:endParaRPr lang="en-GB" sz="1050" dirty="0"/>
          </a:p>
          <a:p>
            <a:endParaRPr lang="en-US" sz="1050" dirty="0"/>
          </a:p>
        </p:txBody>
      </p:sp>
      <p:cxnSp>
        <p:nvCxnSpPr>
          <p:cNvPr id="13" name="Straight Arrow Connector 12"/>
          <p:cNvCxnSpPr>
            <a:cxnSpLocks/>
          </p:cNvCxnSpPr>
          <p:nvPr/>
        </p:nvCxnSpPr>
        <p:spPr>
          <a:xfrm flipH="1" flipV="1">
            <a:off x="2047164" y="4196686"/>
            <a:ext cx="4272712" cy="56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19875" y="4631871"/>
            <a:ext cx="2812404" cy="577081"/>
          </a:xfrm>
          <a:prstGeom prst="rect">
            <a:avLst/>
          </a:prstGeom>
          <a:noFill/>
          <a:ln>
            <a:solidFill>
              <a:schemeClr val="accent1"/>
            </a:solidFill>
          </a:ln>
        </p:spPr>
        <p:txBody>
          <a:bodyPr wrap="square" rtlCol="0">
            <a:spAutoFit/>
          </a:bodyPr>
          <a:lstStyle/>
          <a:p>
            <a:r>
              <a:rPr lang="en-IN" sz="1050" dirty="0"/>
              <a:t>If the manufacturer is not listed, applicant can click here to Add a new manufacturer (Slide 8)</a:t>
            </a:r>
            <a:endParaRPr lang="en-US" sz="1050" dirty="0"/>
          </a:p>
        </p:txBody>
      </p:sp>
      <p:sp>
        <p:nvSpPr>
          <p:cNvPr id="12" name="TextBox 11"/>
          <p:cNvSpPr txBox="1"/>
          <p:nvPr/>
        </p:nvSpPr>
        <p:spPr>
          <a:xfrm>
            <a:off x="6325737" y="272262"/>
            <a:ext cx="2812404" cy="415498"/>
          </a:xfrm>
          <a:prstGeom prst="rect">
            <a:avLst/>
          </a:prstGeom>
          <a:noFill/>
          <a:ln>
            <a:solidFill>
              <a:schemeClr val="accent1"/>
            </a:solidFill>
          </a:ln>
        </p:spPr>
        <p:txBody>
          <a:bodyPr wrap="square" rtlCol="0">
            <a:spAutoFit/>
          </a:bodyPr>
          <a:lstStyle/>
          <a:p>
            <a:r>
              <a:rPr lang="en-IN" sz="1050" dirty="0"/>
              <a:t>Applicant selects ‘No’ if the organization is not responsible for technical design</a:t>
            </a:r>
            <a:endParaRPr lang="en-US" sz="1050" dirty="0"/>
          </a:p>
        </p:txBody>
      </p:sp>
      <p:cxnSp>
        <p:nvCxnSpPr>
          <p:cNvPr id="16" name="Straight Arrow Connector 15"/>
          <p:cNvCxnSpPr>
            <a:cxnSpLocks/>
            <a:stCxn id="12" idx="1"/>
          </p:cNvCxnSpPr>
          <p:nvPr/>
        </p:nvCxnSpPr>
        <p:spPr>
          <a:xfrm flipH="1">
            <a:off x="3429001" y="480011"/>
            <a:ext cx="2896736" cy="90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9" idx="1"/>
          </p:cNvCxnSpPr>
          <p:nvPr/>
        </p:nvCxnSpPr>
        <p:spPr>
          <a:xfrm flipH="1">
            <a:off x="2743200" y="1054292"/>
            <a:ext cx="3576675" cy="86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19875" y="765751"/>
            <a:ext cx="2812405" cy="577081"/>
          </a:xfrm>
          <a:prstGeom prst="rect">
            <a:avLst/>
          </a:prstGeom>
          <a:noFill/>
          <a:ln>
            <a:solidFill>
              <a:schemeClr val="accent1"/>
            </a:solidFill>
          </a:ln>
        </p:spPr>
        <p:txBody>
          <a:bodyPr wrap="square" rtlCol="0">
            <a:spAutoFit/>
          </a:bodyPr>
          <a:lstStyle/>
          <a:p>
            <a:r>
              <a:rPr lang="en-IN" sz="1050" dirty="0"/>
              <a:t>The applicant can search for the manufacturer from the list of registered manufacturer/organizations in the IMEIDB</a:t>
            </a:r>
            <a:endParaRPr lang="en-US" sz="1050" dirty="0"/>
          </a:p>
        </p:txBody>
      </p:sp>
      <p:sp>
        <p:nvSpPr>
          <p:cNvPr id="22" name="TextBox 21"/>
          <p:cNvSpPr txBox="1"/>
          <p:nvPr/>
        </p:nvSpPr>
        <p:spPr>
          <a:xfrm>
            <a:off x="6319875" y="1507822"/>
            <a:ext cx="2818264" cy="1061829"/>
          </a:xfrm>
          <a:prstGeom prst="rect">
            <a:avLst/>
          </a:prstGeom>
          <a:noFill/>
          <a:ln>
            <a:solidFill>
              <a:schemeClr val="accent1"/>
            </a:solidFill>
          </a:ln>
        </p:spPr>
        <p:txBody>
          <a:bodyPr wrap="square" rtlCol="0">
            <a:spAutoFit/>
          </a:bodyPr>
          <a:lstStyle/>
          <a:p>
            <a:r>
              <a:rPr lang="en-IN" sz="1050" dirty="0"/>
              <a:t>System displays list of manufacturers matching the keyword</a:t>
            </a:r>
          </a:p>
          <a:p>
            <a:endParaRPr lang="en-IN" sz="1050" dirty="0"/>
          </a:p>
          <a:p>
            <a:r>
              <a:rPr lang="en-IN" sz="1050" dirty="0"/>
              <a:t>If the system does not find any manufacturer matching the search, it displays an option to add new manufacturer (Slide 7)</a:t>
            </a:r>
            <a:endParaRPr lang="en-US" sz="1050" dirty="0"/>
          </a:p>
        </p:txBody>
      </p:sp>
      <p:cxnSp>
        <p:nvCxnSpPr>
          <p:cNvPr id="23" name="Straight Arrow Connector 22"/>
          <p:cNvCxnSpPr>
            <a:cxnSpLocks/>
          </p:cNvCxnSpPr>
          <p:nvPr/>
        </p:nvCxnSpPr>
        <p:spPr>
          <a:xfrm flipH="1" flipV="1">
            <a:off x="696036" y="2471662"/>
            <a:ext cx="5623840" cy="59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0" y="92122"/>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a:t>New TAC Application</a:t>
            </a:r>
            <a:r>
              <a:rPr lang="en-IN" sz="1500"/>
              <a:t> – Select </a:t>
            </a:r>
            <a:r>
              <a:rPr lang="gu-IN" sz="1500"/>
              <a:t>Manufacturing Details</a:t>
            </a:r>
            <a:endParaRPr lang="en-US" sz="1500" dirty="0"/>
          </a:p>
        </p:txBody>
      </p:sp>
    </p:spTree>
    <p:extLst>
      <p:ext uri="{BB962C8B-B14F-4D97-AF65-F5344CB8AC3E}">
        <p14:creationId xmlns:p14="http://schemas.microsoft.com/office/powerpoint/2010/main" val="236512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287794" y="860577"/>
            <a:ext cx="6252896" cy="2770422"/>
          </a:xfrm>
          <a:prstGeom prst="rect">
            <a:avLst/>
          </a:prstGeom>
        </p:spPr>
      </p:pic>
      <p:sp>
        <p:nvSpPr>
          <p:cNvPr id="51" name="TextBox 50"/>
          <p:cNvSpPr txBox="1"/>
          <p:nvPr/>
        </p:nvSpPr>
        <p:spPr>
          <a:xfrm>
            <a:off x="3409950" y="3971925"/>
            <a:ext cx="2656264" cy="738664"/>
          </a:xfrm>
          <a:prstGeom prst="rect">
            <a:avLst/>
          </a:prstGeom>
          <a:noFill/>
        </p:spPr>
        <p:txBody>
          <a:bodyPr wrap="square" rtlCol="0">
            <a:spAutoFit/>
          </a:bodyPr>
          <a:lstStyle/>
          <a:p>
            <a:r>
              <a:rPr lang="en-US" sz="1050" dirty="0"/>
              <a:t>W</a:t>
            </a:r>
            <a:r>
              <a:rPr lang="gu-IN" sz="1050" dirty="0"/>
              <a:t>hen </a:t>
            </a:r>
            <a:r>
              <a:rPr lang="en-US" sz="1050" dirty="0"/>
              <a:t>M</a:t>
            </a:r>
            <a:r>
              <a:rPr lang="gu-IN" sz="1050" dirty="0"/>
              <a:t>anufacture is new</a:t>
            </a:r>
            <a:r>
              <a:rPr lang="en-US" sz="1050" dirty="0"/>
              <a:t> or not registered in the IMEIDB the TAC Applicant will</a:t>
            </a:r>
            <a:r>
              <a:rPr lang="gu-IN" sz="1050" dirty="0"/>
              <a:t> </a:t>
            </a:r>
          </a:p>
          <a:p>
            <a:r>
              <a:rPr lang="gu-IN" sz="1050" dirty="0"/>
              <a:t>need to </a:t>
            </a:r>
            <a:r>
              <a:rPr lang="en-US" sz="1050" dirty="0"/>
              <a:t>“</a:t>
            </a:r>
            <a:r>
              <a:rPr lang="gu-IN" sz="1050" dirty="0"/>
              <a:t>Click Here</a:t>
            </a:r>
            <a:r>
              <a:rPr lang="en-US" sz="1050" dirty="0"/>
              <a:t>”</a:t>
            </a:r>
            <a:r>
              <a:rPr lang="gu-IN" sz="1050" dirty="0"/>
              <a:t> to register  </a:t>
            </a:r>
            <a:endParaRPr lang="en-US" sz="1050" dirty="0"/>
          </a:p>
        </p:txBody>
      </p:sp>
      <p:cxnSp>
        <p:nvCxnSpPr>
          <p:cNvPr id="9" name="Straight Arrow Connector 8"/>
          <p:cNvCxnSpPr>
            <a:stCxn id="10" idx="1"/>
          </p:cNvCxnSpPr>
          <p:nvPr/>
        </p:nvCxnSpPr>
        <p:spPr>
          <a:xfrm flipH="1">
            <a:off x="2804616" y="992416"/>
            <a:ext cx="3930554" cy="151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35170" y="623084"/>
            <a:ext cx="2408829" cy="738664"/>
          </a:xfrm>
          <a:prstGeom prst="rect">
            <a:avLst/>
          </a:prstGeom>
          <a:noFill/>
          <a:ln>
            <a:solidFill>
              <a:schemeClr val="accent1"/>
            </a:solidFill>
          </a:ln>
        </p:spPr>
        <p:txBody>
          <a:bodyPr wrap="square" rtlCol="0">
            <a:spAutoFit/>
          </a:bodyPr>
          <a:lstStyle/>
          <a:p>
            <a:r>
              <a:rPr lang="en-IN" sz="1050" dirty="0"/>
              <a:t>If the system does not find any manufacturer matching the search, it displays an option to add new manufacturer (Slide 8)</a:t>
            </a:r>
          </a:p>
        </p:txBody>
      </p:sp>
      <p:sp>
        <p:nvSpPr>
          <p:cNvPr id="28" name="Title 1"/>
          <p:cNvSpPr txBox="1">
            <a:spLocks/>
          </p:cNvSpPr>
          <p:nvPr/>
        </p:nvSpPr>
        <p:spPr>
          <a:xfrm>
            <a:off x="0" y="92122"/>
            <a:ext cx="7886700" cy="2381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a:t>New TAC Application</a:t>
            </a:r>
            <a:r>
              <a:rPr lang="en-IN" sz="1500"/>
              <a:t> – Select </a:t>
            </a:r>
            <a:r>
              <a:rPr lang="gu-IN" sz="1500"/>
              <a:t>Manufacturing Details</a:t>
            </a:r>
            <a:endParaRPr lang="en-US" sz="1500" dirty="0"/>
          </a:p>
        </p:txBody>
      </p:sp>
    </p:spTree>
    <p:extLst>
      <p:ext uri="{BB962C8B-B14F-4D97-AF65-F5344CB8AC3E}">
        <p14:creationId xmlns:p14="http://schemas.microsoft.com/office/powerpoint/2010/main" val="247468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206375"/>
            <a:ext cx="8229600" cy="522288"/>
          </a:xfrm>
          <a:prstGeom prst="rect">
            <a:avLst/>
          </a:prstGeom>
        </p:spPr>
        <p:txBody>
          <a:bodyPr>
            <a:noAutofit/>
          </a:bodyPr>
          <a:lstStyle/>
          <a:p>
            <a:r>
              <a:rPr lang="gu-IN" sz="1500" dirty="0"/>
              <a:t>New TAC Application-</a:t>
            </a:r>
            <a:r>
              <a:rPr lang="en-IN" sz="1500" dirty="0"/>
              <a:t> Add </a:t>
            </a:r>
            <a:r>
              <a:rPr lang="gu-IN" sz="1500" dirty="0"/>
              <a:t>Manufacturing Details</a:t>
            </a:r>
            <a:endParaRPr lang="en-US" sz="1500" dirty="0"/>
          </a:p>
        </p:txBody>
      </p:sp>
      <p:pic>
        <p:nvPicPr>
          <p:cNvPr id="8" name="Picture 7"/>
          <p:cNvPicPr>
            <a:picLocks noChangeAspect="1"/>
          </p:cNvPicPr>
          <p:nvPr/>
        </p:nvPicPr>
        <p:blipFill>
          <a:blip r:embed="rId2"/>
          <a:stretch>
            <a:fillRect/>
          </a:stretch>
        </p:blipFill>
        <p:spPr>
          <a:xfrm>
            <a:off x="1828800" y="704659"/>
            <a:ext cx="4704230" cy="4438841"/>
          </a:xfrm>
          <a:prstGeom prst="rect">
            <a:avLst/>
          </a:prstGeom>
        </p:spPr>
      </p:pic>
      <p:sp>
        <p:nvSpPr>
          <p:cNvPr id="4" name="TextBox 3"/>
          <p:cNvSpPr txBox="1"/>
          <p:nvPr/>
        </p:nvSpPr>
        <p:spPr>
          <a:xfrm>
            <a:off x="6735170" y="623084"/>
            <a:ext cx="2408829" cy="738664"/>
          </a:xfrm>
          <a:prstGeom prst="rect">
            <a:avLst/>
          </a:prstGeom>
          <a:noFill/>
          <a:ln>
            <a:solidFill>
              <a:schemeClr val="accent1"/>
            </a:solidFill>
          </a:ln>
        </p:spPr>
        <p:txBody>
          <a:bodyPr wrap="square" rtlCol="0">
            <a:spAutoFit/>
          </a:bodyPr>
          <a:lstStyle/>
          <a:p>
            <a:r>
              <a:rPr lang="en-IN" sz="1050" dirty="0"/>
              <a:t>The TAC Applicant is required to complete the manufacturer details form as seen to the left.  Once complete, the applicant clicks “Add”</a:t>
            </a:r>
          </a:p>
        </p:txBody>
      </p:sp>
    </p:spTree>
    <p:extLst>
      <p:ext uri="{BB962C8B-B14F-4D97-AF65-F5344CB8AC3E}">
        <p14:creationId xmlns:p14="http://schemas.microsoft.com/office/powerpoint/2010/main" val="175938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7806"/>
            <a:ext cx="7886700" cy="2381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u-IN" sz="1500" dirty="0"/>
              <a:t>New TAC Application-</a:t>
            </a:r>
            <a:r>
              <a:rPr lang="en-IN" sz="1500" dirty="0"/>
              <a:t>Select </a:t>
            </a:r>
            <a:r>
              <a:rPr lang="gu-IN" sz="1500" dirty="0"/>
              <a:t>Manufacturing Details</a:t>
            </a:r>
            <a:endParaRPr lang="en-US" sz="1500" dirty="0"/>
          </a:p>
        </p:txBody>
      </p:sp>
      <p:pic>
        <p:nvPicPr>
          <p:cNvPr id="2" name="Picture 1"/>
          <p:cNvPicPr>
            <a:picLocks noChangeAspect="1"/>
          </p:cNvPicPr>
          <p:nvPr/>
        </p:nvPicPr>
        <p:blipFill>
          <a:blip r:embed="rId2"/>
          <a:stretch>
            <a:fillRect/>
          </a:stretch>
        </p:blipFill>
        <p:spPr>
          <a:xfrm>
            <a:off x="507100" y="828195"/>
            <a:ext cx="6023354" cy="2865763"/>
          </a:xfrm>
          <a:prstGeom prst="rect">
            <a:avLst/>
          </a:prstGeom>
        </p:spPr>
      </p:pic>
      <p:cxnSp>
        <p:nvCxnSpPr>
          <p:cNvPr id="10" name="Straight Arrow Connector 9"/>
          <p:cNvCxnSpPr>
            <a:cxnSpLocks/>
          </p:cNvCxnSpPr>
          <p:nvPr/>
        </p:nvCxnSpPr>
        <p:spPr>
          <a:xfrm flipH="1">
            <a:off x="3285699" y="1299950"/>
            <a:ext cx="3244756" cy="849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30454" y="1079603"/>
            <a:ext cx="2613546" cy="415498"/>
          </a:xfrm>
          <a:prstGeom prst="rect">
            <a:avLst/>
          </a:prstGeom>
          <a:noFill/>
          <a:ln>
            <a:solidFill>
              <a:schemeClr val="accent1"/>
            </a:solidFill>
          </a:ln>
        </p:spPr>
        <p:txBody>
          <a:bodyPr wrap="square" rtlCol="0">
            <a:spAutoFit/>
          </a:bodyPr>
          <a:lstStyle/>
          <a:p>
            <a:r>
              <a:rPr lang="en-IN" sz="1050" dirty="0"/>
              <a:t>Once the new manufacturer is added, the System displays the details</a:t>
            </a:r>
            <a:endParaRPr lang="en-US" sz="1050" dirty="0"/>
          </a:p>
        </p:txBody>
      </p:sp>
      <p:sp>
        <p:nvSpPr>
          <p:cNvPr id="6" name="TextBox 5"/>
          <p:cNvSpPr txBox="1"/>
          <p:nvPr/>
        </p:nvSpPr>
        <p:spPr>
          <a:xfrm>
            <a:off x="6579927" y="1994366"/>
            <a:ext cx="2613546" cy="738664"/>
          </a:xfrm>
          <a:prstGeom prst="rect">
            <a:avLst/>
          </a:prstGeom>
          <a:noFill/>
          <a:ln>
            <a:solidFill>
              <a:schemeClr val="accent1"/>
            </a:solidFill>
          </a:ln>
        </p:spPr>
        <p:txBody>
          <a:bodyPr wrap="square" rtlCol="0">
            <a:spAutoFit/>
          </a:bodyPr>
          <a:lstStyle/>
          <a:p>
            <a:r>
              <a:rPr lang="en-IN" sz="1050" dirty="0"/>
              <a:t>Note:  This organization must first be approved prior to TAC allocation.  This will be covered in more detail in the RB process slides in this presentation. </a:t>
            </a:r>
            <a:endParaRPr lang="en-US" sz="1050" dirty="0"/>
          </a:p>
        </p:txBody>
      </p:sp>
    </p:spTree>
    <p:extLst>
      <p:ext uri="{BB962C8B-B14F-4D97-AF65-F5344CB8AC3E}">
        <p14:creationId xmlns:p14="http://schemas.microsoft.com/office/powerpoint/2010/main" val="264282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GSMA Cover">
  <a:themeElements>
    <a:clrScheme name="GSMA">
      <a:dk1>
        <a:sysClr val="windowText" lastClr="000000"/>
      </a:dk1>
      <a:lt1>
        <a:sysClr val="window" lastClr="FFFFFF"/>
      </a:lt1>
      <a:dk2>
        <a:srgbClr val="000000"/>
      </a:dk2>
      <a:lt2>
        <a:srgbClr val="E5E5E5"/>
      </a:lt2>
      <a:accent1>
        <a:srgbClr val="89C2C1"/>
      </a:accent1>
      <a:accent2>
        <a:srgbClr val="FC0006"/>
      </a:accent2>
      <a:accent3>
        <a:srgbClr val="BE0004"/>
      </a:accent3>
      <a:accent4>
        <a:srgbClr val="850002"/>
      </a:accent4>
      <a:accent5>
        <a:srgbClr val="999999"/>
      </a:accent5>
      <a:accent6>
        <a:srgbClr val="0F1212"/>
      </a:accent6>
      <a:hlink>
        <a:srgbClr val="FC0006"/>
      </a:hlink>
      <a:folHlink>
        <a:srgbClr val="89C2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7200</TotalTime>
  <Words>621</Words>
  <Application>Microsoft Office PowerPoint</Application>
  <PresentationFormat>全屏显示(16:9)</PresentationFormat>
  <Paragraphs>47</Paragraphs>
  <Slides>14</Slides>
  <Notes>0</Notes>
  <HiddenSlides>0</HiddenSlides>
  <MMClips>0</MMClips>
  <ScaleCrop>false</ScaleCrop>
  <HeadingPairs>
    <vt:vector size="4" baseType="variant">
      <vt:variant>
        <vt:lpstr>主题</vt:lpstr>
      </vt:variant>
      <vt:variant>
        <vt:i4>3</vt:i4>
      </vt:variant>
      <vt:variant>
        <vt:lpstr>幻灯片标题</vt:lpstr>
      </vt:variant>
      <vt:variant>
        <vt:i4>14</vt:i4>
      </vt:variant>
    </vt:vector>
  </HeadingPairs>
  <TitlesOfParts>
    <vt:vector size="17" baseType="lpstr">
      <vt:lpstr>GSMA Cover</vt:lpstr>
      <vt:lpstr>1_Custom Design</vt:lpstr>
      <vt:lpstr>Custom Design</vt:lpstr>
      <vt:lpstr>Inclusion of OEM and eUICC Support New TAC Application Process   </vt:lpstr>
      <vt:lpstr>Summary</vt:lpstr>
      <vt:lpstr>New TAC Application – Enter Device Details</vt:lpstr>
      <vt:lpstr>New TAC Application – Select Manufacturing Details</vt:lpstr>
      <vt:lpstr>New TAC Application – Select Manufacturing Details</vt:lpstr>
      <vt:lpstr>PowerPoint 演示文稿</vt:lpstr>
      <vt:lpstr>PowerPoint 演示文稿</vt:lpstr>
      <vt:lpstr>New TAC Application- Add Manufacturing Details</vt:lpstr>
      <vt:lpstr>PowerPoint 演示文稿</vt:lpstr>
      <vt:lpstr>PowerPoint 演示文稿</vt:lpstr>
      <vt:lpstr>PowerPoint 演示文稿</vt:lpstr>
      <vt:lpstr>PowerPoint 演示文稿</vt:lpstr>
      <vt:lpstr>PowerPoint 演示文稿</vt:lpstr>
      <vt:lpstr>Questions</vt:lpstr>
    </vt:vector>
  </TitlesOfParts>
  <Company>Son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Twoshoes</dc:creator>
  <cp:lastModifiedBy>Su Hui</cp:lastModifiedBy>
  <cp:revision>156</cp:revision>
  <dcterms:created xsi:type="dcterms:W3CDTF">2015-07-28T11:46:19Z</dcterms:created>
  <dcterms:modified xsi:type="dcterms:W3CDTF">2017-03-09T07:49:26Z</dcterms:modified>
</cp:coreProperties>
</file>